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67" r:id="rId2"/>
    <p:sldId id="368" r:id="rId3"/>
    <p:sldId id="37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 Barnes" initials="VB" lastIdx="3" clrIdx="0">
    <p:extLst>
      <p:ext uri="{19B8F6BF-5375-455C-9EA6-DF929625EA0E}">
        <p15:presenceInfo xmlns:p15="http://schemas.microsoft.com/office/powerpoint/2012/main" userId="S-1-5-21-2052111302-1645522239-682003330-848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6D"/>
    <a:srgbClr val="4D4949"/>
    <a:srgbClr val="5C5C5C"/>
    <a:srgbClr val="FFFFFF"/>
    <a:srgbClr val="FF8989"/>
    <a:srgbClr val="6C0092"/>
    <a:srgbClr val="800080"/>
    <a:srgbClr val="534F4F"/>
    <a:srgbClr val="00A6A2"/>
    <a:srgbClr val="7A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705A0-8C47-4CC7-8CD2-9C4040E78B5E}" v="1046" dt="2022-10-10T08:12:25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6" autoAdjust="0"/>
    <p:restoredTop sz="78551" autoAdjust="0"/>
  </p:normalViewPr>
  <p:slideViewPr>
    <p:cSldViewPr snapToGrid="0">
      <p:cViewPr varScale="1">
        <p:scale>
          <a:sx n="86" d="100"/>
          <a:sy n="86" d="100"/>
        </p:scale>
        <p:origin x="127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1FEA1-A2E9-4FCA-BB65-0C824E1D839E}" type="datetimeFigureOut">
              <a:rPr lang="en-US" smtClean="0"/>
              <a:t>21-Apr-2023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2D622-98EA-4F42-80FC-11184CF20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6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D622-98EA-4F42-80FC-11184CF207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9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D622-98EA-4F42-80FC-11184CF207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00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D622-98EA-4F42-80FC-11184CF207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2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0EE2-6551-49E2-BD73-2C6CB7471EA8}" type="datetimeFigureOut">
              <a:rPr lang="en-US" smtClean="0"/>
              <a:t>21-Apr-2023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D158-CCFF-4D4E-B4B7-99A459DC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8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0EE2-6551-49E2-BD73-2C6CB7471EA8}" type="datetimeFigureOut">
              <a:rPr lang="en-US" smtClean="0"/>
              <a:t>21-Apr-2023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D158-CCFF-4D4E-B4B7-99A459DC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0EE2-6551-49E2-BD73-2C6CB7471EA8}" type="datetimeFigureOut">
              <a:rPr lang="en-US" smtClean="0"/>
              <a:t>21-Apr-2023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D158-CCFF-4D4E-B4B7-99A459DC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1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75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0EE2-6551-49E2-BD73-2C6CB7471EA8}" type="datetimeFigureOut">
              <a:rPr lang="en-US" smtClean="0"/>
              <a:t>21-Apr-2023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D158-CCFF-4D4E-B4B7-99A459DC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8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0EE2-6551-49E2-BD73-2C6CB7471EA8}" type="datetimeFigureOut">
              <a:rPr lang="en-US" smtClean="0"/>
              <a:t>21-Apr-2023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D158-CCFF-4D4E-B4B7-99A459DC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2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0EE2-6551-49E2-BD73-2C6CB7471EA8}" type="datetimeFigureOut">
              <a:rPr lang="en-US" smtClean="0"/>
              <a:t>21-Apr-2023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D158-CCFF-4D4E-B4B7-99A459DC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0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0EE2-6551-49E2-BD73-2C6CB7471EA8}" type="datetimeFigureOut">
              <a:rPr lang="en-US" smtClean="0"/>
              <a:t>21-Apr-2023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D158-CCFF-4D4E-B4B7-99A459DC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4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0EE2-6551-49E2-BD73-2C6CB7471EA8}" type="datetimeFigureOut">
              <a:rPr lang="en-US" smtClean="0"/>
              <a:t>21-Apr-2023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D158-CCFF-4D4E-B4B7-99A459DC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0EE2-6551-49E2-BD73-2C6CB7471EA8}" type="datetimeFigureOut">
              <a:rPr lang="en-US" smtClean="0"/>
              <a:t>21-Apr-2023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D158-CCFF-4D4E-B4B7-99A459DC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4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0EE2-6551-49E2-BD73-2C6CB7471EA8}" type="datetimeFigureOut">
              <a:rPr lang="en-US" smtClean="0"/>
              <a:t>21-Apr-2023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D158-CCFF-4D4E-B4B7-99A459DC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0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0EE2-6551-49E2-BD73-2C6CB7471EA8}" type="datetimeFigureOut">
              <a:rPr lang="en-US" smtClean="0"/>
              <a:t>21-Apr-2023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D158-CCFF-4D4E-B4B7-99A459DC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4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40EE2-6551-49E2-BD73-2C6CB7471EA8}" type="datetimeFigureOut">
              <a:rPr lang="en-US" smtClean="0"/>
              <a:t>21-Apr-2023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D158-CCFF-4D4E-B4B7-99A459DC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5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0"/>
            <a:ext cx="12192000" cy="722377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248046" y="131010"/>
            <a:ext cx="11695908" cy="496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dirty="0">
                <a:solidFill>
                  <a:srgbClr val="FFFFFF"/>
                </a:solidFill>
              </a:rPr>
              <a:t>Global Grant Project Lebanon – Update last </a:t>
            </a:r>
            <a:r>
              <a:rPr lang="fr-FR" sz="3000" dirty="0" err="1">
                <a:solidFill>
                  <a:srgbClr val="FFFFFF"/>
                </a:solidFill>
              </a:rPr>
              <a:t>years</a:t>
            </a:r>
            <a:r>
              <a:rPr lang="fr-FR" sz="3000" dirty="0">
                <a:solidFill>
                  <a:srgbClr val="FFFFFF"/>
                </a:solidFill>
              </a:rPr>
              <a:t>’  round 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286" y="1543048"/>
            <a:ext cx="5580761" cy="44780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A5666B-38DD-4F9C-B49C-A391A1A73068}"/>
              </a:ext>
            </a:extLst>
          </p:cNvPr>
          <p:cNvSpPr/>
          <p:nvPr/>
        </p:nvSpPr>
        <p:spPr>
          <a:xfrm>
            <a:off x="192953" y="1450643"/>
            <a:ext cx="615315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In partnership with RC Beirut Cosmopolitan and in </a:t>
            </a:r>
            <a:r>
              <a:rPr lang="de-CH" sz="2400" b="1" dirty="0" err="1">
                <a:solidFill>
                  <a:srgbClr val="0070C0"/>
                </a:solidFill>
              </a:rPr>
              <a:t>cooperation</a:t>
            </a:r>
            <a:r>
              <a:rPr lang="de-CH" sz="2400" b="1" dirty="0">
                <a:solidFill>
                  <a:srgbClr val="0070C0"/>
                </a:solidFill>
              </a:rPr>
              <a:t> </a:t>
            </a:r>
            <a:r>
              <a:rPr lang="de-CH" sz="2400" b="1" dirty="0" err="1">
                <a:solidFill>
                  <a:srgbClr val="0070C0"/>
                </a:solidFill>
              </a:rPr>
              <a:t>with</a:t>
            </a:r>
            <a:r>
              <a:rPr lang="de-CH" sz="2400" b="1" dirty="0">
                <a:solidFill>
                  <a:srgbClr val="0070C0"/>
                </a:solidFill>
              </a:rPr>
              <a:t> </a:t>
            </a:r>
            <a:r>
              <a:rPr lang="de-CH" sz="2400" b="1" dirty="0" err="1">
                <a:solidFill>
                  <a:srgbClr val="0070C0"/>
                </a:solidFill>
              </a:rPr>
              <a:t>HeartBeat</a:t>
            </a:r>
            <a:r>
              <a:rPr lang="de-CH" sz="2400" b="1" dirty="0">
                <a:solidFill>
                  <a:srgbClr val="0070C0"/>
                </a:solidFill>
              </a:rPr>
              <a:t>, a </a:t>
            </a:r>
            <a:r>
              <a:rPr lang="de-CH" sz="2400" b="1" dirty="0" err="1">
                <a:solidFill>
                  <a:srgbClr val="0070C0"/>
                </a:solidFill>
              </a:rPr>
              <a:t>local</a:t>
            </a:r>
            <a:r>
              <a:rPr lang="de-CH" sz="2400" b="1" dirty="0">
                <a:solidFill>
                  <a:srgbClr val="0070C0"/>
                </a:solidFill>
              </a:rPr>
              <a:t> </a:t>
            </a:r>
            <a:r>
              <a:rPr lang="de-CH" sz="2400" b="1" dirty="0" err="1">
                <a:solidFill>
                  <a:srgbClr val="0070C0"/>
                </a:solidFill>
              </a:rPr>
              <a:t>charity</a:t>
            </a:r>
            <a:r>
              <a:rPr lang="de-CH" sz="2400" b="1" dirty="0">
                <a:solidFill>
                  <a:srgbClr val="0070C0"/>
                </a:solidFill>
              </a:rPr>
              <a:t> in Beirut.</a:t>
            </a:r>
            <a:endParaRPr lang="en-US" sz="2400" b="1" dirty="0">
              <a:solidFill>
                <a:srgbClr val="0070C0"/>
              </a:solidFill>
            </a:endParaRPr>
          </a:p>
          <a:p>
            <a:pPr marL="228600" indent="-2286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Open-heart surgery done on 11 children 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with congenital heart defects 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Total Budget: nearly 43’000 US$</a:t>
            </a:r>
          </a:p>
          <a:p>
            <a:pPr marL="5143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DA006D"/>
                </a:solidFill>
              </a:rPr>
              <a:t>1/4  Cash from clubs and members</a:t>
            </a:r>
          </a:p>
          <a:p>
            <a:pPr marL="5143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DA006D"/>
                </a:solidFill>
              </a:rPr>
              <a:t>3/4  Global Grant from the Rotary Foundation</a:t>
            </a:r>
            <a:endParaRPr lang="en-US" sz="2400" b="1" dirty="0">
              <a:solidFill>
                <a:srgbClr val="0070C0"/>
              </a:solidFill>
            </a:endParaRP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Waiting for final reporting to officially 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close the grant project.</a:t>
            </a:r>
          </a:p>
        </p:txBody>
      </p:sp>
    </p:spTree>
    <p:extLst>
      <p:ext uri="{BB962C8B-B14F-4D97-AF65-F5344CB8AC3E}">
        <p14:creationId xmlns:p14="http://schemas.microsoft.com/office/powerpoint/2010/main" val="286926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2"/>
            <a:ext cx="12192000" cy="722377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248046" y="131010"/>
            <a:ext cx="11695908" cy="496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dirty="0">
                <a:solidFill>
                  <a:srgbClr val="FFFFFF"/>
                </a:solidFill>
              </a:rPr>
              <a:t>Global Grant Project Lebanon – Update</a:t>
            </a:r>
          </a:p>
        </p:txBody>
      </p:sp>
      <p:pic>
        <p:nvPicPr>
          <p:cNvPr id="6" name="17f44769c74ae50fa21">
            <a:extLst>
              <a:ext uri="{FF2B5EF4-FFF2-40B4-BE49-F238E27FC236}">
                <a16:creationId xmlns:a16="http://schemas.microsoft.com/office/drawing/2014/main" id="{9FBAD7EE-BC66-4B2E-99B9-54E6F5A9C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4" y="1358001"/>
            <a:ext cx="2098466" cy="3052073"/>
          </a:xfrm>
          <a:prstGeom prst="rect">
            <a:avLst/>
          </a:prstGeom>
          <a:noFill/>
          <a:ln w="28575">
            <a:solidFill>
              <a:srgbClr val="DA006D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B9420D-465F-6BDC-2AF7-33AE2FC60D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18" b="5297"/>
          <a:stretch/>
        </p:blipFill>
        <p:spPr bwMode="auto">
          <a:xfrm>
            <a:off x="2631847" y="4048784"/>
            <a:ext cx="1572980" cy="2390775"/>
          </a:xfrm>
          <a:prstGeom prst="rect">
            <a:avLst/>
          </a:prstGeom>
          <a:noFill/>
          <a:ln w="28575">
            <a:solidFill>
              <a:srgbClr val="DA006D"/>
            </a:solidFill>
          </a:ln>
        </p:spPr>
      </p:pic>
      <p:pic>
        <p:nvPicPr>
          <p:cNvPr id="7" name="17f4476cecc5448a4573">
            <a:extLst>
              <a:ext uri="{FF2B5EF4-FFF2-40B4-BE49-F238E27FC236}">
                <a16:creationId xmlns:a16="http://schemas.microsoft.com/office/drawing/2014/main" id="{2D5A01C0-9B62-4A6B-BFD6-822B71DF8B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59" y="1177356"/>
            <a:ext cx="2290772" cy="3052073"/>
          </a:xfrm>
          <a:prstGeom prst="rect">
            <a:avLst/>
          </a:prstGeom>
          <a:noFill/>
          <a:ln w="28575">
            <a:solidFill>
              <a:srgbClr val="DA006D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4522C5-1AA5-9682-021F-9110270E6E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14953"/>
          <a:stretch/>
        </p:blipFill>
        <p:spPr bwMode="auto">
          <a:xfrm>
            <a:off x="5809305" y="4048784"/>
            <a:ext cx="2098467" cy="2329494"/>
          </a:xfrm>
          <a:prstGeom prst="rect">
            <a:avLst/>
          </a:prstGeom>
          <a:noFill/>
          <a:ln w="28575">
            <a:solidFill>
              <a:srgbClr val="DA006D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A53D42-7FFC-C08F-947B-292F29A09B7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3" b="22053"/>
          <a:stretch/>
        </p:blipFill>
        <p:spPr bwMode="auto">
          <a:xfrm>
            <a:off x="7596322" y="2635769"/>
            <a:ext cx="1269244" cy="1647825"/>
          </a:xfrm>
          <a:prstGeom prst="rect">
            <a:avLst/>
          </a:prstGeom>
          <a:noFill/>
          <a:ln w="28575">
            <a:solidFill>
              <a:srgbClr val="DA006D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8AF184-CAE1-A428-490B-089549A6FB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13" y="1471105"/>
            <a:ext cx="1347470" cy="1795780"/>
          </a:xfrm>
          <a:prstGeom prst="rect">
            <a:avLst/>
          </a:prstGeom>
          <a:noFill/>
          <a:ln w="28575">
            <a:solidFill>
              <a:srgbClr val="DA006D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AA05AD-162A-F749-EBD0-9C7726C6C0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848" y="3189064"/>
            <a:ext cx="1347470" cy="1347470"/>
          </a:xfrm>
          <a:prstGeom prst="rect">
            <a:avLst/>
          </a:prstGeom>
          <a:noFill/>
          <a:ln w="28575">
            <a:solidFill>
              <a:srgbClr val="DA006D"/>
            </a:solidFill>
          </a:ln>
        </p:spPr>
      </p:pic>
    </p:spTree>
    <p:extLst>
      <p:ext uri="{BB962C8B-B14F-4D97-AF65-F5344CB8AC3E}">
        <p14:creationId xmlns:p14="http://schemas.microsoft.com/office/powerpoint/2010/main" val="9616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2"/>
            <a:ext cx="12192000" cy="722377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248046" y="131010"/>
            <a:ext cx="11695908" cy="496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dirty="0">
                <a:solidFill>
                  <a:srgbClr val="FFFFFF"/>
                </a:solidFill>
              </a:rPr>
              <a:t>Global Grant Project Lebanon – Update on Round 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885" y="1581882"/>
            <a:ext cx="4303945" cy="34534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5188" y="1548429"/>
            <a:ext cx="7657505" cy="513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>
                <a:solidFill>
                  <a:srgbClr val="0070C0"/>
                </a:solidFill>
              </a:rPr>
              <a:t>Funds </a:t>
            </a:r>
            <a:r>
              <a:rPr lang="de-CH" sz="2400" b="1" dirty="0" err="1">
                <a:solidFill>
                  <a:srgbClr val="0070C0"/>
                </a:solidFill>
              </a:rPr>
              <a:t>raised</a:t>
            </a:r>
            <a:r>
              <a:rPr lang="de-CH" sz="2400" b="1" dirty="0">
                <a:solidFill>
                  <a:srgbClr val="0070C0"/>
                </a:solidFill>
              </a:rPr>
              <a:t>:</a:t>
            </a:r>
            <a:endParaRPr lang="en-US" sz="2400" b="1" dirty="0">
              <a:solidFill>
                <a:srgbClr val="0070C0"/>
              </a:solidFill>
            </a:endParaRP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RCZCI: </a:t>
            </a:r>
            <a:r>
              <a:rPr lang="en-US" sz="2350" b="1" dirty="0">
                <a:solidFill>
                  <a:srgbClr val="DA006D"/>
                </a:solidFill>
              </a:rPr>
              <a:t>USD 4’200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RC Zurich City: </a:t>
            </a:r>
            <a:r>
              <a:rPr lang="en-US" sz="2350" b="1" dirty="0">
                <a:solidFill>
                  <a:srgbClr val="DA006D"/>
                </a:solidFill>
              </a:rPr>
              <a:t>USD 5’350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RC REC2000: </a:t>
            </a:r>
            <a:r>
              <a:rPr lang="en-US" sz="2350" b="1" dirty="0">
                <a:solidFill>
                  <a:srgbClr val="DA006D"/>
                </a:solidFill>
              </a:rPr>
              <a:t>USD 5’350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RC Thonon </a:t>
            </a:r>
            <a:r>
              <a:rPr lang="en-US" sz="23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Genevois</a:t>
            </a:r>
            <a:r>
              <a:rPr lang="en-US" sz="23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Intl: </a:t>
            </a:r>
            <a:r>
              <a:rPr lang="en-US" sz="2350" b="1" dirty="0">
                <a:solidFill>
                  <a:srgbClr val="DA006D"/>
                </a:solidFill>
              </a:rPr>
              <a:t>USD1’500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RC Thonon-</a:t>
            </a:r>
            <a:r>
              <a:rPr lang="en-US" sz="23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Léman</a:t>
            </a:r>
            <a:r>
              <a:rPr lang="en-US" sz="23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350" b="1" dirty="0">
                <a:solidFill>
                  <a:srgbClr val="DA006D"/>
                </a:solidFill>
              </a:rPr>
              <a:t>USD 1’000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RC Evian-Thonon: </a:t>
            </a:r>
            <a:r>
              <a:rPr lang="en-US" sz="2350" b="1" dirty="0">
                <a:solidFill>
                  <a:srgbClr val="DA006D"/>
                </a:solidFill>
              </a:rPr>
              <a:t>USD 1’500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350" b="1" dirty="0">
                <a:solidFill>
                  <a:srgbClr val="DA006D"/>
                </a:solidFill>
              </a:rPr>
              <a:t>Total of USD 18’900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Districts 2000, 1980, 1990 and 1780 contributed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350" b="1" dirty="0">
                <a:solidFill>
                  <a:srgbClr val="DA006D"/>
                </a:solidFill>
              </a:rPr>
              <a:t>Total of USD 29’000 in DDF </a:t>
            </a:r>
            <a:r>
              <a:rPr lang="en-US" sz="2350" b="1" dirty="0">
                <a:solidFill>
                  <a:srgbClr val="0070C0"/>
                </a:solidFill>
              </a:rPr>
              <a:t>(=Rotary Foundation funds)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350" b="1" dirty="0">
                <a:solidFill>
                  <a:srgbClr val="DA006D"/>
                </a:solidFill>
              </a:rPr>
              <a:t>World Fund match USD 23’200 </a:t>
            </a:r>
            <a:br>
              <a:rPr lang="en-US" sz="2350" b="1" dirty="0">
                <a:solidFill>
                  <a:srgbClr val="DA006D"/>
                </a:solidFill>
              </a:rPr>
            </a:br>
            <a:r>
              <a:rPr lang="en-US" sz="2350" b="1" dirty="0">
                <a:solidFill>
                  <a:srgbClr val="0070C0"/>
                </a:solidFill>
              </a:rPr>
              <a:t>(=Rotary Foundation funds)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81B078-9D21-47BE-AC06-E0ADEC18BE1C}"/>
              </a:ext>
            </a:extLst>
          </p:cNvPr>
          <p:cNvSpPr/>
          <p:nvPr/>
        </p:nvSpPr>
        <p:spPr>
          <a:xfrm>
            <a:off x="505188" y="859741"/>
            <a:ext cx="10877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de-CH" sz="3200" b="1" dirty="0" err="1">
                <a:solidFill>
                  <a:srgbClr val="DA006D"/>
                </a:solidFill>
              </a:rPr>
              <a:t>We</a:t>
            </a:r>
            <a:r>
              <a:rPr lang="de-CH" sz="3200" b="1" dirty="0">
                <a:solidFill>
                  <a:srgbClr val="DA006D"/>
                </a:solidFill>
              </a:rPr>
              <a:t> </a:t>
            </a:r>
            <a:r>
              <a:rPr lang="de-CH" sz="3200" b="1" dirty="0" err="1">
                <a:solidFill>
                  <a:srgbClr val="DA006D"/>
                </a:solidFill>
              </a:rPr>
              <a:t>went</a:t>
            </a:r>
            <a:r>
              <a:rPr lang="de-CH" sz="3200" b="1" dirty="0">
                <a:solidFill>
                  <a:srgbClr val="DA006D"/>
                </a:solidFill>
              </a:rPr>
              <a:t> </a:t>
            </a:r>
            <a:r>
              <a:rPr lang="de-CH" sz="3200" b="1" dirty="0" err="1">
                <a:solidFill>
                  <a:srgbClr val="DA006D"/>
                </a:solidFill>
              </a:rPr>
              <a:t>for</a:t>
            </a:r>
            <a:r>
              <a:rPr lang="de-CH" sz="3200" b="1" dirty="0">
                <a:solidFill>
                  <a:srgbClr val="DA006D"/>
                </a:solidFill>
              </a:rPr>
              <a:t> a </a:t>
            </a:r>
            <a:r>
              <a:rPr lang="de-CH" sz="3200" b="1" dirty="0" err="1">
                <a:solidFill>
                  <a:srgbClr val="DA006D"/>
                </a:solidFill>
              </a:rPr>
              <a:t>second</a:t>
            </a:r>
            <a:r>
              <a:rPr lang="de-CH" sz="3200" b="1" dirty="0">
                <a:solidFill>
                  <a:srgbClr val="DA006D"/>
                </a:solidFill>
              </a:rPr>
              <a:t> Global Grant </a:t>
            </a:r>
            <a:r>
              <a:rPr lang="de-CH" sz="3200" b="1" dirty="0" err="1">
                <a:solidFill>
                  <a:srgbClr val="DA006D"/>
                </a:solidFill>
              </a:rPr>
              <a:t>with</a:t>
            </a:r>
            <a:r>
              <a:rPr lang="de-CH" sz="3200" b="1" dirty="0">
                <a:solidFill>
                  <a:srgbClr val="DA006D"/>
                </a:solidFill>
              </a:rPr>
              <a:t> </a:t>
            </a:r>
            <a:r>
              <a:rPr lang="de-CH" sz="3200" b="1" dirty="0" err="1">
                <a:solidFill>
                  <a:srgbClr val="DA006D"/>
                </a:solidFill>
              </a:rPr>
              <a:t>the</a:t>
            </a:r>
            <a:r>
              <a:rPr lang="de-CH" sz="3200" b="1" dirty="0">
                <a:solidFill>
                  <a:srgbClr val="DA006D"/>
                </a:solidFill>
              </a:rPr>
              <a:t> same </a:t>
            </a:r>
            <a:r>
              <a:rPr lang="de-CH" sz="3200" b="1" dirty="0" err="1">
                <a:solidFill>
                  <a:srgbClr val="DA006D"/>
                </a:solidFill>
              </a:rPr>
              <a:t>partners</a:t>
            </a:r>
            <a:r>
              <a:rPr lang="de-CH" sz="3200" b="1" dirty="0">
                <a:solidFill>
                  <a:srgbClr val="DA006D"/>
                </a:solidFill>
              </a:rPr>
              <a:t>!</a:t>
            </a:r>
            <a:endParaRPr lang="en-US" sz="3200" b="1" dirty="0">
              <a:solidFill>
                <a:srgbClr val="DA006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FDD2B-8F9A-CE68-CE99-7A30E9F49474}"/>
              </a:ext>
            </a:extLst>
          </p:cNvPr>
          <p:cNvSpPr txBox="1"/>
          <p:nvPr/>
        </p:nvSpPr>
        <p:spPr>
          <a:xfrm rot="20917831">
            <a:off x="6685424" y="5693241"/>
            <a:ext cx="55059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000" b="1" dirty="0">
                <a:solidFill>
                  <a:srgbClr val="DA006D"/>
                </a:solidFill>
              </a:rPr>
              <a:t>Total Funds raised: USD 71’150 !! </a:t>
            </a:r>
          </a:p>
        </p:txBody>
      </p:sp>
    </p:spTree>
    <p:extLst>
      <p:ext uri="{BB962C8B-B14F-4D97-AF65-F5344CB8AC3E}">
        <p14:creationId xmlns:p14="http://schemas.microsoft.com/office/powerpoint/2010/main" val="384563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178</Words>
  <Application>Microsoft Office PowerPoint</Application>
  <PresentationFormat>Widescreen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Guckes</dc:creator>
  <cp:lastModifiedBy>Peter Schnell</cp:lastModifiedBy>
  <cp:revision>231</cp:revision>
  <dcterms:created xsi:type="dcterms:W3CDTF">2020-10-29T07:27:23Z</dcterms:created>
  <dcterms:modified xsi:type="dcterms:W3CDTF">2023-04-21T16:56:23Z</dcterms:modified>
</cp:coreProperties>
</file>