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3588" cy="6858000"/>
  <p:notesSz cx="6858000" cy="9144000"/>
  <p:embeddedFontLst>
    <p:embeddedFont>
      <p:font typeface="Open Sans" panose="020B060603050402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56"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536bec2af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536bec2af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36bec2af8_0_14:notes"/>
          <p:cNvSpPr>
            <a:spLocks noGrp="1" noRot="1" noChangeAspect="1"/>
          </p:cNvSpPr>
          <p:nvPr>
            <p:ph type="sldImg" idx="2"/>
          </p:nvPr>
        </p:nvSpPr>
        <p:spPr>
          <a:xfrm>
            <a:off x="381000" y="685800"/>
            <a:ext cx="6096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36bec2af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36bec2af8_0_21:notes"/>
          <p:cNvSpPr>
            <a:spLocks noGrp="1" noRot="1" noChangeAspect="1"/>
          </p:cNvSpPr>
          <p:nvPr>
            <p:ph type="sldImg" idx="2"/>
          </p:nvPr>
        </p:nvSpPr>
        <p:spPr>
          <a:xfrm>
            <a:off x="381000" y="685800"/>
            <a:ext cx="6096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36bec2af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36bec2af8_0_28:notes"/>
          <p:cNvSpPr>
            <a:spLocks noGrp="1" noRot="1" noChangeAspect="1"/>
          </p:cNvSpPr>
          <p:nvPr>
            <p:ph type="sldImg" idx="2"/>
          </p:nvPr>
        </p:nvSpPr>
        <p:spPr>
          <a:xfrm>
            <a:off x="381000" y="685800"/>
            <a:ext cx="6096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536bec2af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36bec2af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36bec2af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36bec2af8_0_42:notes"/>
          <p:cNvSpPr>
            <a:spLocks noGrp="1" noRot="1" noChangeAspect="1"/>
          </p:cNvSpPr>
          <p:nvPr>
            <p:ph type="sldImg" idx="2"/>
          </p:nvPr>
        </p:nvSpPr>
        <p:spPr>
          <a:xfrm>
            <a:off x="381000" y="685800"/>
            <a:ext cx="6096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36bec2af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36bec2af8_0_49:notes"/>
          <p:cNvSpPr>
            <a:spLocks noGrp="1" noRot="1" noChangeAspect="1"/>
          </p:cNvSpPr>
          <p:nvPr>
            <p:ph type="sldImg" idx="2"/>
          </p:nvPr>
        </p:nvSpPr>
        <p:spPr>
          <a:xfrm>
            <a:off x="381000" y="685800"/>
            <a:ext cx="6096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536bec2af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52" y="992767"/>
            <a:ext cx="113619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41" y="3778833"/>
            <a:ext cx="113619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p2"/>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41" y="1474833"/>
            <a:ext cx="113619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a:spLocks noGrp="1"/>
          </p:cNvSpPr>
          <p:nvPr>
            <p:ph type="body" idx="1"/>
          </p:nvPr>
        </p:nvSpPr>
        <p:spPr>
          <a:xfrm>
            <a:off x="415641" y="4202967"/>
            <a:ext cx="113619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7" name="Google Shape;47;p11"/>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41" y="2867800"/>
            <a:ext cx="113619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41" y="593367"/>
            <a:ext cx="113619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41" y="1536633"/>
            <a:ext cx="113619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p4"/>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41" y="593367"/>
            <a:ext cx="113619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41" y="1536633"/>
            <a:ext cx="53337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p5"/>
          <p:cNvSpPr txBox="1">
            <a:spLocks noGrp="1"/>
          </p:cNvSpPr>
          <p:nvPr>
            <p:ph type="body" idx="2"/>
          </p:nvPr>
        </p:nvSpPr>
        <p:spPr>
          <a:xfrm>
            <a:off x="6443834" y="1536633"/>
            <a:ext cx="53337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p5"/>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41" y="593367"/>
            <a:ext cx="113619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41" y="740800"/>
            <a:ext cx="37443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41" y="1852800"/>
            <a:ext cx="37443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7"/>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731" y="600200"/>
            <a:ext cx="84912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p8"/>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600" y="-167"/>
            <a:ext cx="60966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54035" y="1644233"/>
            <a:ext cx="53940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35" y="3737433"/>
            <a:ext cx="53940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648" y="965433"/>
            <a:ext cx="51165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p9"/>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41" y="5640767"/>
            <a:ext cx="79992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41" y="593367"/>
            <a:ext cx="113619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41" y="1536633"/>
            <a:ext cx="113619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7722"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52" y="992767"/>
            <a:ext cx="11361900" cy="2736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415641" y="3778833"/>
            <a:ext cx="113619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25"/>
            <a:ext cx="12193201" cy="6859213"/>
          </a:xfrm>
          <a:prstGeom prst="rect">
            <a:avLst/>
          </a:prstGeom>
          <a:noFill/>
          <a:ln>
            <a:noFill/>
          </a:ln>
        </p:spPr>
      </p:pic>
      <p:sp>
        <p:nvSpPr>
          <p:cNvPr id="57" name="Google Shape;57;p13"/>
          <p:cNvSpPr txBox="1"/>
          <p:nvPr/>
        </p:nvSpPr>
        <p:spPr>
          <a:xfrm>
            <a:off x="468975" y="473000"/>
            <a:ext cx="3093600" cy="449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de" sz="1900" dirty="0">
                <a:solidFill>
                  <a:schemeClr val="lt1"/>
                </a:solidFill>
                <a:latin typeface="Open Sans"/>
                <a:ea typeface="Open Sans"/>
                <a:cs typeface="Open Sans"/>
                <a:sym typeface="Open Sans"/>
              </a:rPr>
              <a:t>UNSERE VISION:</a:t>
            </a:r>
            <a:endParaRPr sz="19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900" dirty="0">
                <a:solidFill>
                  <a:schemeClr val="lt1"/>
                </a:solidFill>
                <a:latin typeface="Open Sans"/>
                <a:ea typeface="Open Sans"/>
                <a:cs typeface="Open Sans"/>
                <a:sym typeface="Open Sans"/>
              </a:rPr>
              <a:t>Rotary Lounges an </a:t>
            </a:r>
            <a:br>
              <a:rPr lang="de" sz="1900" dirty="0">
                <a:solidFill>
                  <a:schemeClr val="lt1"/>
                </a:solidFill>
                <a:latin typeface="Open Sans"/>
                <a:ea typeface="Open Sans"/>
                <a:cs typeface="Open Sans"/>
                <a:sym typeface="Open Sans"/>
              </a:rPr>
            </a:br>
            <a:r>
              <a:rPr lang="de" sz="1900" dirty="0">
                <a:solidFill>
                  <a:schemeClr val="lt1"/>
                </a:solidFill>
                <a:latin typeface="Open Sans"/>
                <a:ea typeface="Open Sans"/>
                <a:cs typeface="Open Sans"/>
                <a:sym typeface="Open Sans"/>
              </a:rPr>
              <a:t>Flughäfen weltweit</a:t>
            </a:r>
            <a:endParaRPr sz="19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9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Ein Ort zum Ausruhen, Geniessen, spontan andere Rotarier zu treffen und dabei Gutes tun.</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Jeder Rotarier, der die Lounge besucht, trägt mit seinem Eintritt zum Programm «End Polio Now» bei und hilft, 50 Kinder zu impfen.</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de" sz="1300" dirty="0">
                <a:solidFill>
                  <a:schemeClr val="lt1"/>
                </a:solidFill>
                <a:latin typeface="Open Sans"/>
                <a:ea typeface="Open Sans"/>
                <a:cs typeface="Open Sans"/>
                <a:sym typeface="Open Sans"/>
              </a:rPr>
              <a:t>Mit diesem Projekt wollen wir Rotarier nicht nur in Zürich, sondern weltweit verbinden und die Ideale von Rotary in die Welt hinaustragen.</a:t>
            </a:r>
            <a:endParaRPr sz="1300" dirty="0">
              <a:solidFill>
                <a:schemeClr val="lt1"/>
              </a:solidFill>
              <a:latin typeface="Open Sans"/>
              <a:ea typeface="Open Sans"/>
              <a:cs typeface="Open Sans"/>
              <a:sym typeface="Open Sans"/>
            </a:endParaRPr>
          </a:p>
        </p:txBody>
      </p:sp>
      <p:sp>
        <p:nvSpPr>
          <p:cNvPr id="58" name="Google Shape;58;p13"/>
          <p:cNvSpPr txBox="1"/>
          <p:nvPr/>
        </p:nvSpPr>
        <p:spPr>
          <a:xfrm>
            <a:off x="5202900" y="4469900"/>
            <a:ext cx="24009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600">
                <a:solidFill>
                  <a:schemeClr val="lt1"/>
                </a:solidFill>
                <a:latin typeface="Open Sans"/>
                <a:ea typeface="Open Sans"/>
                <a:cs typeface="Open Sans"/>
                <a:sym typeface="Open Sans"/>
              </a:rPr>
              <a:t>Besuchen Sie die </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«Aspire Lounge»</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im Airside Center</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oder Terminal E</a:t>
            </a:r>
            <a:endParaRPr sz="1600">
              <a:solidFill>
                <a:schemeClr val="lt1"/>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de" sz="1600">
                <a:solidFill>
                  <a:schemeClr val="lt1"/>
                </a:solidFill>
                <a:latin typeface="Open Sans"/>
                <a:ea typeface="Open Sans"/>
                <a:cs typeface="Open Sans"/>
                <a:sym typeface="Open Sans"/>
              </a:rPr>
              <a:t>ab 1. Juli.</a:t>
            </a:r>
            <a:endParaRPr sz="160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415652" y="992767"/>
            <a:ext cx="11361900" cy="2736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endParaRPr/>
          </a:p>
        </p:txBody>
      </p:sp>
      <p:sp>
        <p:nvSpPr>
          <p:cNvPr id="64" name="Google Shape;64;p14"/>
          <p:cNvSpPr txBox="1">
            <a:spLocks noGrp="1"/>
          </p:cNvSpPr>
          <p:nvPr>
            <p:ph type="subTitle" idx="1"/>
          </p:nvPr>
        </p:nvSpPr>
        <p:spPr>
          <a:xfrm>
            <a:off x="415641" y="3778833"/>
            <a:ext cx="113619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pic>
        <p:nvPicPr>
          <p:cNvPr id="65" name="Google Shape;65;p14"/>
          <p:cNvPicPr preferRelativeResize="0"/>
          <p:nvPr/>
        </p:nvPicPr>
        <p:blipFill>
          <a:blip r:embed="rId3">
            <a:alphaModFix/>
          </a:blip>
          <a:stretch>
            <a:fillRect/>
          </a:stretch>
        </p:blipFill>
        <p:spPr>
          <a:xfrm>
            <a:off x="0" y="-612"/>
            <a:ext cx="12193201" cy="6859213"/>
          </a:xfrm>
          <a:prstGeom prst="rect">
            <a:avLst/>
          </a:prstGeom>
          <a:noFill/>
          <a:ln>
            <a:noFill/>
          </a:ln>
        </p:spPr>
      </p:pic>
      <p:sp>
        <p:nvSpPr>
          <p:cNvPr id="66" name="Google Shape;66;p14"/>
          <p:cNvSpPr txBox="1"/>
          <p:nvPr/>
        </p:nvSpPr>
        <p:spPr>
          <a:xfrm>
            <a:off x="468975" y="473000"/>
            <a:ext cx="3144020" cy="62547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900" dirty="0">
                <a:solidFill>
                  <a:schemeClr val="lt1"/>
                </a:solidFill>
                <a:latin typeface="Open Sans"/>
                <a:ea typeface="Open Sans"/>
                <a:cs typeface="Open Sans"/>
                <a:sym typeface="Open Sans"/>
              </a:rPr>
              <a:t>Lounge für Rotarier am Flughafen Zürich</a:t>
            </a:r>
            <a:endParaRPr sz="19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9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ORT</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Aspire Lounge im Airside Center und</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im Terminal E (Non-Schengen).</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EINTRITT</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30 CHF / Person, wovon ein Teilbetrag für «EndPolioNow» gespendet wird. </a:t>
            </a: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Kinder unter 6 Jahren sind gratis, </a:t>
            </a:r>
            <a:br>
              <a:rPr lang="de" sz="1300" dirty="0">
                <a:solidFill>
                  <a:schemeClr val="lt1"/>
                </a:solidFill>
                <a:latin typeface="Open Sans"/>
                <a:ea typeface="Open Sans"/>
                <a:cs typeface="Open Sans"/>
                <a:sym typeface="Open Sans"/>
              </a:rPr>
            </a:br>
            <a:r>
              <a:rPr lang="de" sz="1300" dirty="0">
                <a:solidFill>
                  <a:schemeClr val="lt1"/>
                </a:solidFill>
                <a:latin typeface="Open Sans"/>
                <a:ea typeface="Open Sans"/>
                <a:cs typeface="Open Sans"/>
                <a:sym typeface="Open Sans"/>
              </a:rPr>
              <a:t>Kinder bis 12 Jahre mit 50% Rabatt. </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ZUTRITTSBERECHTIGUNG</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Rotary Mitglieder und ihre Mitreisenden (Familie oder Geschäftspartner).</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ZUTRITTSCODE</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Rotary Club Name nennen.</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Weitere Informationen:</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de" sz="1300" dirty="0">
                <a:solidFill>
                  <a:schemeClr val="lt1"/>
                </a:solidFill>
                <a:latin typeface="Open Sans"/>
                <a:ea typeface="Open Sans"/>
                <a:cs typeface="Open Sans"/>
                <a:sym typeface="Open Sans"/>
              </a:rPr>
              <a:t>https://lounge.rczci.ch</a:t>
            </a:r>
            <a:endParaRPr sz="1300" dirty="0">
              <a:solidFill>
                <a:schemeClr val="lt1"/>
              </a:solidFill>
              <a:latin typeface="Open Sans"/>
              <a:ea typeface="Open Sans"/>
              <a:cs typeface="Open Sans"/>
              <a:sym typeface="Open Sans"/>
            </a:endParaRPr>
          </a:p>
        </p:txBody>
      </p:sp>
      <p:sp>
        <p:nvSpPr>
          <p:cNvPr id="67" name="Google Shape;67;p14"/>
          <p:cNvSpPr txBox="1"/>
          <p:nvPr/>
        </p:nvSpPr>
        <p:spPr>
          <a:xfrm>
            <a:off x="3695700" y="1786675"/>
            <a:ext cx="1535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600">
                <a:solidFill>
                  <a:schemeClr val="lt1"/>
                </a:solidFill>
                <a:latin typeface="Open Sans"/>
                <a:ea typeface="Open Sans"/>
                <a:cs typeface="Open Sans"/>
                <a:sym typeface="Open Sans"/>
              </a:rPr>
              <a:t>Ab dem</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1. Juli 2023</a:t>
            </a:r>
            <a:endParaRPr sz="160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ctrTitle"/>
          </p:nvPr>
        </p:nvSpPr>
        <p:spPr>
          <a:xfrm>
            <a:off x="415652" y="992767"/>
            <a:ext cx="11361900" cy="2736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endParaRPr/>
          </a:p>
        </p:txBody>
      </p:sp>
      <p:sp>
        <p:nvSpPr>
          <p:cNvPr id="73" name="Google Shape;73;p15"/>
          <p:cNvSpPr txBox="1">
            <a:spLocks noGrp="1"/>
          </p:cNvSpPr>
          <p:nvPr>
            <p:ph type="subTitle" idx="1"/>
          </p:nvPr>
        </p:nvSpPr>
        <p:spPr>
          <a:xfrm>
            <a:off x="415641" y="3778833"/>
            <a:ext cx="113619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pic>
        <p:nvPicPr>
          <p:cNvPr id="74" name="Google Shape;74;p15"/>
          <p:cNvPicPr preferRelativeResize="0"/>
          <p:nvPr/>
        </p:nvPicPr>
        <p:blipFill>
          <a:blip r:embed="rId3">
            <a:alphaModFix/>
          </a:blip>
          <a:stretch>
            <a:fillRect/>
          </a:stretch>
        </p:blipFill>
        <p:spPr>
          <a:xfrm>
            <a:off x="0" y="1404"/>
            <a:ext cx="12193200" cy="68551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ctrTitle"/>
          </p:nvPr>
        </p:nvSpPr>
        <p:spPr>
          <a:xfrm>
            <a:off x="415652" y="992767"/>
            <a:ext cx="11361900" cy="2736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endParaRPr/>
          </a:p>
        </p:txBody>
      </p:sp>
      <p:sp>
        <p:nvSpPr>
          <p:cNvPr id="80" name="Google Shape;80;p16"/>
          <p:cNvSpPr txBox="1">
            <a:spLocks noGrp="1"/>
          </p:cNvSpPr>
          <p:nvPr>
            <p:ph type="subTitle" idx="1"/>
          </p:nvPr>
        </p:nvSpPr>
        <p:spPr>
          <a:xfrm>
            <a:off x="415641" y="3778833"/>
            <a:ext cx="113619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pic>
        <p:nvPicPr>
          <p:cNvPr id="81" name="Google Shape;81;p16"/>
          <p:cNvPicPr preferRelativeResize="0"/>
          <p:nvPr/>
        </p:nvPicPr>
        <p:blipFill>
          <a:blip r:embed="rId3">
            <a:alphaModFix/>
          </a:blip>
          <a:stretch>
            <a:fillRect/>
          </a:stretch>
        </p:blipFill>
        <p:spPr>
          <a:xfrm>
            <a:off x="0" y="-25"/>
            <a:ext cx="12193201" cy="6859171"/>
          </a:xfrm>
          <a:prstGeom prst="rect">
            <a:avLst/>
          </a:prstGeom>
          <a:noFill/>
          <a:ln>
            <a:noFill/>
          </a:ln>
        </p:spPr>
      </p:pic>
      <p:sp>
        <p:nvSpPr>
          <p:cNvPr id="82" name="Google Shape;82;p16"/>
          <p:cNvSpPr txBox="1"/>
          <p:nvPr/>
        </p:nvSpPr>
        <p:spPr>
          <a:xfrm>
            <a:off x="4741325" y="350125"/>
            <a:ext cx="6879600" cy="6068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900">
                <a:solidFill>
                  <a:schemeClr val="lt1"/>
                </a:solidFill>
                <a:latin typeface="Open Sans"/>
                <a:ea typeface="Open Sans"/>
                <a:cs typeface="Open Sans"/>
                <a:sym typeface="Open Sans"/>
              </a:rPr>
              <a:t>Helfen Sie uns,</a:t>
            </a:r>
            <a:endParaRPr sz="19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de" sz="1900">
                <a:solidFill>
                  <a:schemeClr val="lt1"/>
                </a:solidFill>
                <a:latin typeface="Open Sans"/>
                <a:ea typeface="Open Sans"/>
                <a:cs typeface="Open Sans"/>
                <a:sym typeface="Open Sans"/>
              </a:rPr>
              <a:t>jedes Kind gegen Polio</a:t>
            </a:r>
            <a:endParaRPr sz="19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de" sz="1900">
                <a:solidFill>
                  <a:schemeClr val="lt1"/>
                </a:solidFill>
                <a:latin typeface="Open Sans"/>
                <a:ea typeface="Open Sans"/>
                <a:cs typeface="Open Sans"/>
                <a:sym typeface="Open Sans"/>
              </a:rPr>
              <a:t>(Kinderlähmung)</a:t>
            </a:r>
            <a:endParaRPr sz="19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de" sz="1900">
                <a:solidFill>
                  <a:schemeClr val="lt1"/>
                </a:solidFill>
                <a:latin typeface="Open Sans"/>
                <a:ea typeface="Open Sans"/>
                <a:cs typeface="Open Sans"/>
                <a:sym typeface="Open Sans"/>
              </a:rPr>
              <a:t>zu impfen.</a:t>
            </a:r>
            <a:endParaRPr sz="1900">
              <a:solidFill>
                <a:schemeClr val="lt1"/>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900">
              <a:solidFill>
                <a:schemeClr val="lt1"/>
              </a:solidFill>
              <a:latin typeface="Open Sans"/>
              <a:ea typeface="Open Sans"/>
              <a:cs typeface="Open Sans"/>
              <a:sym typeface="Open Sans"/>
            </a:endParaRPr>
          </a:p>
          <a:p>
            <a:pPr marL="457200" lvl="0" indent="-311150" algn="l" rtl="0">
              <a:lnSpc>
                <a:spcPct val="100000"/>
              </a:lnSpc>
              <a:spcBef>
                <a:spcPts val="0"/>
              </a:spcBef>
              <a:spcAft>
                <a:spcPts val="0"/>
              </a:spcAft>
              <a:buClr>
                <a:schemeClr val="lt1"/>
              </a:buClr>
              <a:buSzPts val="1300"/>
              <a:buFont typeface="Open Sans"/>
              <a:buChar char="•"/>
            </a:pPr>
            <a:r>
              <a:rPr lang="de" sz="1300">
                <a:solidFill>
                  <a:schemeClr val="lt1"/>
                </a:solidFill>
                <a:latin typeface="Open Sans"/>
                <a:ea typeface="Open Sans"/>
                <a:cs typeface="Open Sans"/>
                <a:sym typeface="Open Sans"/>
              </a:rPr>
              <a:t>Kinderlähmung ist eine verheerende Krankheit, die Kinder lebenslang lähmt.</a:t>
            </a:r>
            <a:br>
              <a:rPr lang="de" sz="1300">
                <a:solidFill>
                  <a:schemeClr val="lt1"/>
                </a:solidFill>
                <a:latin typeface="Open Sans"/>
                <a:ea typeface="Open Sans"/>
                <a:cs typeface="Open Sans"/>
                <a:sym typeface="Open Sans"/>
              </a:rPr>
            </a:br>
            <a:endParaRPr sz="1300">
              <a:solidFill>
                <a:schemeClr val="lt1"/>
              </a:solidFill>
              <a:latin typeface="Open Sans"/>
              <a:ea typeface="Open Sans"/>
              <a:cs typeface="Open Sans"/>
              <a:sym typeface="Open Sans"/>
            </a:endParaRPr>
          </a:p>
          <a:p>
            <a:pPr marL="457200" lvl="0" indent="-311150" algn="l" rtl="0">
              <a:lnSpc>
                <a:spcPct val="100000"/>
              </a:lnSpc>
              <a:spcBef>
                <a:spcPts val="0"/>
              </a:spcBef>
              <a:spcAft>
                <a:spcPts val="0"/>
              </a:spcAft>
              <a:buClr>
                <a:schemeClr val="lt1"/>
              </a:buClr>
              <a:buSzPts val="1300"/>
              <a:buFont typeface="Open Sans"/>
              <a:buChar char="•"/>
            </a:pPr>
            <a:r>
              <a:rPr lang="de" sz="1300">
                <a:solidFill>
                  <a:schemeClr val="lt1"/>
                </a:solidFill>
                <a:latin typeface="Open Sans"/>
                <a:ea typeface="Open Sans"/>
                <a:cs typeface="Open Sans"/>
                <a:sym typeface="Open Sans"/>
              </a:rPr>
              <a:t>Es gibt keine Heilung. Aber es gibt einen effektiven Impfstoff der Kinder ein</a:t>
            </a:r>
            <a:endParaRPr sz="1300">
              <a:solidFill>
                <a:schemeClr val="lt1"/>
              </a:solidFill>
              <a:latin typeface="Open Sans"/>
              <a:ea typeface="Open Sans"/>
              <a:cs typeface="Open Sans"/>
              <a:sym typeface="Open Sans"/>
            </a:endParaRPr>
          </a:p>
          <a:p>
            <a:pPr marL="45720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Leben lang schützt. </a:t>
            </a:r>
            <a:br>
              <a:rPr lang="de" sz="1300">
                <a:solidFill>
                  <a:schemeClr val="lt1"/>
                </a:solidFill>
                <a:latin typeface="Open Sans"/>
                <a:ea typeface="Open Sans"/>
                <a:cs typeface="Open Sans"/>
                <a:sym typeface="Open Sans"/>
              </a:rPr>
            </a:br>
            <a:endParaRPr sz="1300">
              <a:solidFill>
                <a:schemeClr val="lt1"/>
              </a:solidFill>
              <a:latin typeface="Open Sans"/>
              <a:ea typeface="Open Sans"/>
              <a:cs typeface="Open Sans"/>
              <a:sym typeface="Open Sans"/>
            </a:endParaRPr>
          </a:p>
          <a:p>
            <a:pPr marL="457200" lvl="0" indent="-311150" algn="l" rtl="0">
              <a:lnSpc>
                <a:spcPct val="100000"/>
              </a:lnSpc>
              <a:spcBef>
                <a:spcPts val="0"/>
              </a:spcBef>
              <a:spcAft>
                <a:spcPts val="0"/>
              </a:spcAft>
              <a:buClr>
                <a:schemeClr val="lt1"/>
              </a:buClr>
              <a:buSzPts val="1300"/>
              <a:buFont typeface="Open Sans"/>
              <a:buChar char="•"/>
            </a:pPr>
            <a:r>
              <a:rPr lang="de" sz="1300">
                <a:solidFill>
                  <a:schemeClr val="lt1"/>
                </a:solidFill>
                <a:latin typeface="Open Sans"/>
                <a:ea typeface="Open Sans"/>
                <a:cs typeface="Open Sans"/>
                <a:sym typeface="Open Sans"/>
              </a:rPr>
              <a:t>In 1985 begann Rotary eine weltweite Bewegung, um jedes Kind gegen</a:t>
            </a:r>
            <a:endParaRPr sz="1300">
              <a:solidFill>
                <a:schemeClr val="lt1"/>
              </a:solidFill>
              <a:latin typeface="Open Sans"/>
              <a:ea typeface="Open Sans"/>
              <a:cs typeface="Open Sans"/>
              <a:sym typeface="Open Sans"/>
            </a:endParaRPr>
          </a:p>
          <a:p>
            <a:pPr marL="45720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Polio zu impfen. Zu der Zeit wurden jedes Jahr mehr als 350.000 Kinder durch</a:t>
            </a:r>
            <a:endParaRPr sz="1300">
              <a:solidFill>
                <a:schemeClr val="lt1"/>
              </a:solidFill>
              <a:latin typeface="Open Sans"/>
              <a:ea typeface="Open Sans"/>
              <a:cs typeface="Open Sans"/>
              <a:sym typeface="Open Sans"/>
            </a:endParaRPr>
          </a:p>
          <a:p>
            <a:pPr marL="45720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die Krankheit gelähmt, in mehr als 125 Ländern.</a:t>
            </a:r>
            <a:br>
              <a:rPr lang="de" sz="1300">
                <a:solidFill>
                  <a:schemeClr val="lt1"/>
                </a:solidFill>
                <a:latin typeface="Open Sans"/>
                <a:ea typeface="Open Sans"/>
                <a:cs typeface="Open Sans"/>
                <a:sym typeface="Open Sans"/>
              </a:rPr>
            </a:br>
            <a:endParaRPr sz="1300">
              <a:solidFill>
                <a:schemeClr val="lt1"/>
              </a:solidFill>
              <a:latin typeface="Open Sans"/>
              <a:ea typeface="Open Sans"/>
              <a:cs typeface="Open Sans"/>
              <a:sym typeface="Open Sans"/>
            </a:endParaRPr>
          </a:p>
          <a:p>
            <a:pPr marL="457200" lvl="0" indent="-311150" algn="l" rtl="0">
              <a:lnSpc>
                <a:spcPct val="100000"/>
              </a:lnSpc>
              <a:spcBef>
                <a:spcPts val="0"/>
              </a:spcBef>
              <a:spcAft>
                <a:spcPts val="0"/>
              </a:spcAft>
              <a:buClr>
                <a:schemeClr val="lt1"/>
              </a:buClr>
              <a:buSzPts val="1300"/>
              <a:buFont typeface="Open Sans"/>
              <a:buChar char="•"/>
            </a:pPr>
            <a:r>
              <a:rPr lang="de" sz="1300">
                <a:solidFill>
                  <a:schemeClr val="lt1"/>
                </a:solidFill>
                <a:latin typeface="Open Sans"/>
                <a:ea typeface="Open Sans"/>
                <a:cs typeface="Open Sans"/>
                <a:sym typeface="Open Sans"/>
              </a:rPr>
              <a:t>In 2022 wurden nur 22 endemische Fälle von wildem Poliovirus in Pakistan</a:t>
            </a:r>
            <a:endParaRPr sz="1300">
              <a:solidFill>
                <a:schemeClr val="lt1"/>
              </a:solidFill>
              <a:latin typeface="Open Sans"/>
              <a:ea typeface="Open Sans"/>
              <a:cs typeface="Open Sans"/>
              <a:sym typeface="Open Sans"/>
            </a:endParaRPr>
          </a:p>
          <a:p>
            <a:pPr marL="45720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und Afghanistan gemeldet.</a:t>
            </a:r>
            <a:br>
              <a:rPr lang="de" sz="1300">
                <a:solidFill>
                  <a:schemeClr val="lt1"/>
                </a:solidFill>
                <a:latin typeface="Open Sans"/>
                <a:ea typeface="Open Sans"/>
                <a:cs typeface="Open Sans"/>
                <a:sym typeface="Open Sans"/>
              </a:rPr>
            </a:br>
            <a:endParaRPr sz="1300">
              <a:solidFill>
                <a:schemeClr val="lt1"/>
              </a:solidFill>
              <a:latin typeface="Open Sans"/>
              <a:ea typeface="Open Sans"/>
              <a:cs typeface="Open Sans"/>
              <a:sym typeface="Open Sans"/>
            </a:endParaRPr>
          </a:p>
          <a:p>
            <a:pPr marL="457200" lvl="0" indent="-311150" algn="l" rtl="0">
              <a:lnSpc>
                <a:spcPct val="100000"/>
              </a:lnSpc>
              <a:spcBef>
                <a:spcPts val="0"/>
              </a:spcBef>
              <a:spcAft>
                <a:spcPts val="0"/>
              </a:spcAft>
              <a:buClr>
                <a:schemeClr val="lt1"/>
              </a:buClr>
              <a:buSzPts val="1300"/>
              <a:buFont typeface="Open Sans"/>
              <a:buChar char="•"/>
            </a:pPr>
            <a:r>
              <a:rPr lang="de" sz="1300">
                <a:solidFill>
                  <a:schemeClr val="lt1"/>
                </a:solidFill>
                <a:latin typeface="Open Sans"/>
                <a:ea typeface="Open Sans"/>
                <a:cs typeface="Open Sans"/>
                <a:sym typeface="Open Sans"/>
              </a:rPr>
              <a:t>Eine poliofreie Welt ist zum greifen nah. Aber wenn wir Polio jetzt nicht ausrotten, kommt die Krankheit zurück. Innerhalb von 10 Jahren werden 200.000 Kinder wieder befallen auf der ganzen Welt – jedes einzelne Jahr!</a:t>
            </a:r>
            <a:br>
              <a:rPr lang="de" sz="1300">
                <a:solidFill>
                  <a:schemeClr val="lt1"/>
                </a:solidFill>
                <a:latin typeface="Open Sans"/>
                <a:ea typeface="Open Sans"/>
                <a:cs typeface="Open Sans"/>
                <a:sym typeface="Open Sans"/>
              </a:rPr>
            </a:br>
            <a:br>
              <a:rPr lang="de" sz="1300">
                <a:solidFill>
                  <a:schemeClr val="lt1"/>
                </a:solidFill>
                <a:latin typeface="Open Sans"/>
                <a:ea typeface="Open Sans"/>
                <a:cs typeface="Open Sans"/>
                <a:sym typeface="Open Sans"/>
              </a:rPr>
            </a:br>
            <a:endParaRPr sz="1300">
              <a:solidFill>
                <a:schemeClr val="lt1"/>
              </a:solidFill>
              <a:latin typeface="Open Sans"/>
              <a:ea typeface="Open Sans"/>
              <a:cs typeface="Open Sans"/>
              <a:sym typeface="Open Sans"/>
            </a:endParaRPr>
          </a:p>
          <a:p>
            <a:pPr marL="45720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Bitte helfen Sie uns, Polio ein für alle Mal auszurotten.</a:t>
            </a:r>
            <a:endParaRPr sz="1300">
              <a:solidFill>
                <a:schemeClr val="lt1"/>
              </a:solidFill>
              <a:latin typeface="Open Sans"/>
              <a:ea typeface="Open Sans"/>
              <a:cs typeface="Open Sans"/>
              <a:sym typeface="Open Sans"/>
            </a:endParaRPr>
          </a:p>
          <a:p>
            <a:pPr marL="457200" lvl="0" indent="0" algn="l" rtl="0">
              <a:lnSpc>
                <a:spcPct val="100000"/>
              </a:lnSpc>
              <a:spcBef>
                <a:spcPts val="0"/>
              </a:spcBef>
              <a:spcAft>
                <a:spcPts val="0"/>
              </a:spcAft>
              <a:buNone/>
            </a:pPr>
            <a:endParaRPr sz="1300">
              <a:solidFill>
                <a:schemeClr val="lt1"/>
              </a:solidFill>
              <a:latin typeface="Open Sans"/>
              <a:ea typeface="Open Sans"/>
              <a:cs typeface="Open Sans"/>
              <a:sym typeface="Open Sans"/>
            </a:endParaRPr>
          </a:p>
          <a:p>
            <a:pPr marL="457200" lvl="0" indent="0" algn="l" rtl="0">
              <a:lnSpc>
                <a:spcPct val="100000"/>
              </a:lnSpc>
              <a:spcBef>
                <a:spcPts val="0"/>
              </a:spcBef>
              <a:spcAft>
                <a:spcPts val="0"/>
              </a:spcAft>
              <a:buNone/>
            </a:pPr>
            <a:r>
              <a:rPr lang="de" sz="1300">
                <a:solidFill>
                  <a:srgbClr val="F6A400"/>
                </a:solidFill>
                <a:latin typeface="Open Sans"/>
                <a:ea typeface="Open Sans"/>
                <a:cs typeface="Open Sans"/>
                <a:sym typeface="Open Sans"/>
              </a:rPr>
              <a:t>Informieren, teilen, spenden: www.endpolio.org/de</a:t>
            </a:r>
            <a:endParaRPr sz="1300">
              <a:solidFill>
                <a:srgbClr val="F6A400"/>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300">
              <a:solidFill>
                <a:schemeClr val="lt1"/>
              </a:solidFill>
              <a:latin typeface="Open Sans"/>
              <a:ea typeface="Open Sans"/>
              <a:cs typeface="Open Sans"/>
              <a:sym typeface="Open Sans"/>
            </a:endParaRPr>
          </a:p>
        </p:txBody>
      </p:sp>
      <p:sp>
        <p:nvSpPr>
          <p:cNvPr id="83" name="Google Shape;83;p16"/>
          <p:cNvSpPr txBox="1"/>
          <p:nvPr/>
        </p:nvSpPr>
        <p:spPr>
          <a:xfrm>
            <a:off x="2367275" y="2126350"/>
            <a:ext cx="20322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600">
                <a:solidFill>
                  <a:schemeClr val="lt1"/>
                </a:solidFill>
                <a:latin typeface="Open Sans"/>
                <a:ea typeface="Open Sans"/>
                <a:cs typeface="Open Sans"/>
                <a:sym typeface="Open Sans"/>
              </a:rPr>
              <a:t>Spende rettet</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Leben und gibt</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Kindern ein Chance auf ein gesundes Leben.</a:t>
            </a:r>
            <a:endParaRPr sz="160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ctrTitle"/>
          </p:nvPr>
        </p:nvSpPr>
        <p:spPr>
          <a:xfrm>
            <a:off x="415652" y="992767"/>
            <a:ext cx="11361900" cy="2736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endParaRPr/>
          </a:p>
        </p:txBody>
      </p:sp>
      <p:sp>
        <p:nvSpPr>
          <p:cNvPr id="89" name="Google Shape;89;p17"/>
          <p:cNvSpPr txBox="1">
            <a:spLocks noGrp="1"/>
          </p:cNvSpPr>
          <p:nvPr>
            <p:ph type="subTitle" idx="1"/>
          </p:nvPr>
        </p:nvSpPr>
        <p:spPr>
          <a:xfrm>
            <a:off x="415641" y="3778833"/>
            <a:ext cx="113619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pic>
        <p:nvPicPr>
          <p:cNvPr id="90" name="Google Shape;90;p17"/>
          <p:cNvPicPr preferRelativeResize="0"/>
          <p:nvPr/>
        </p:nvPicPr>
        <p:blipFill>
          <a:blip r:embed="rId3">
            <a:alphaModFix/>
          </a:blip>
          <a:stretch>
            <a:fillRect/>
          </a:stretch>
        </p:blipFill>
        <p:spPr>
          <a:xfrm>
            <a:off x="0" y="-25"/>
            <a:ext cx="12193201" cy="6859171"/>
          </a:xfrm>
          <a:prstGeom prst="rect">
            <a:avLst/>
          </a:prstGeom>
          <a:noFill/>
          <a:ln>
            <a:noFill/>
          </a:ln>
        </p:spPr>
      </p:pic>
      <p:sp>
        <p:nvSpPr>
          <p:cNvPr id="91" name="Google Shape;91;p17"/>
          <p:cNvSpPr txBox="1"/>
          <p:nvPr/>
        </p:nvSpPr>
        <p:spPr>
          <a:xfrm>
            <a:off x="468975" y="473000"/>
            <a:ext cx="3093600" cy="426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900">
                <a:solidFill>
                  <a:schemeClr val="lt1"/>
                </a:solidFill>
                <a:latin typeface="Open Sans"/>
                <a:ea typeface="Open Sans"/>
                <a:cs typeface="Open Sans"/>
                <a:sym typeface="Open Sans"/>
              </a:rPr>
              <a:t>OUR VISION:</a:t>
            </a:r>
            <a:endParaRPr sz="19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de" sz="1900">
                <a:solidFill>
                  <a:schemeClr val="lt1"/>
                </a:solidFill>
                <a:latin typeface="Open Sans"/>
                <a:ea typeface="Open Sans"/>
                <a:cs typeface="Open Sans"/>
                <a:sym typeface="Open Sans"/>
              </a:rPr>
              <a:t>Rotary Lounges at airports worldwide</a:t>
            </a:r>
            <a:endParaRPr sz="19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9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a:solidFill>
                  <a:schemeClr val="lt1"/>
                </a:solidFill>
                <a:latin typeface="Open Sans"/>
                <a:ea typeface="Open Sans"/>
                <a:cs typeface="Open Sans"/>
                <a:sym typeface="Open Sans"/>
              </a:rPr>
              <a:t>A place to rest, enjoy, spontaneously meet other Rotarians and do good.</a:t>
            </a:r>
            <a:endParaRPr sz="13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a:solidFill>
                  <a:schemeClr val="lt1"/>
                </a:solidFill>
                <a:latin typeface="Open Sans"/>
                <a:ea typeface="Open Sans"/>
                <a:cs typeface="Open Sans"/>
                <a:sym typeface="Open Sans"/>
              </a:rPr>
              <a:t>Rotarians contribute to the “End Polio Now“ program with their admission. One admission equals vaccination for 50 children.</a:t>
            </a:r>
            <a:endParaRPr sz="13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a:solidFill>
                  <a:schemeClr val="lt1"/>
                </a:solidFill>
                <a:latin typeface="Open Sans"/>
                <a:ea typeface="Open Sans"/>
                <a:cs typeface="Open Sans"/>
                <a:sym typeface="Open Sans"/>
              </a:rPr>
              <a:t>With this project we want to connect Rotarians not only in Zurich, but</a:t>
            </a:r>
            <a:endParaRPr sz="13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a:solidFill>
                  <a:schemeClr val="lt1"/>
                </a:solidFill>
                <a:latin typeface="Open Sans"/>
                <a:ea typeface="Open Sans"/>
                <a:cs typeface="Open Sans"/>
                <a:sym typeface="Open Sans"/>
              </a:rPr>
              <a:t>worldwide and carry the ideals of</a:t>
            </a:r>
            <a:endParaRPr sz="13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de" sz="1300">
                <a:solidFill>
                  <a:schemeClr val="lt1"/>
                </a:solidFill>
                <a:latin typeface="Open Sans"/>
                <a:ea typeface="Open Sans"/>
                <a:cs typeface="Open Sans"/>
                <a:sym typeface="Open Sans"/>
              </a:rPr>
              <a:t>Rotary out into the world.</a:t>
            </a:r>
            <a:endParaRPr sz="1300">
              <a:solidFill>
                <a:schemeClr val="lt1"/>
              </a:solidFill>
              <a:latin typeface="Open Sans"/>
              <a:ea typeface="Open Sans"/>
              <a:cs typeface="Open Sans"/>
              <a:sym typeface="Open Sans"/>
            </a:endParaRPr>
          </a:p>
        </p:txBody>
      </p:sp>
      <p:sp>
        <p:nvSpPr>
          <p:cNvPr id="92" name="Google Shape;92;p17"/>
          <p:cNvSpPr txBox="1"/>
          <p:nvPr/>
        </p:nvSpPr>
        <p:spPr>
          <a:xfrm>
            <a:off x="5202900" y="4469900"/>
            <a:ext cx="24009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600">
                <a:solidFill>
                  <a:schemeClr val="lt1"/>
                </a:solidFill>
                <a:latin typeface="Open Sans"/>
                <a:ea typeface="Open Sans"/>
                <a:cs typeface="Open Sans"/>
                <a:sym typeface="Open Sans"/>
              </a:rPr>
              <a:t>Visit the</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«Aspire Lounge»  </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in the Airside Center </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or Terminal E</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from 1 July.</a:t>
            </a:r>
            <a:endParaRPr sz="1600">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ctrTitle"/>
          </p:nvPr>
        </p:nvSpPr>
        <p:spPr>
          <a:xfrm>
            <a:off x="415652" y="992767"/>
            <a:ext cx="11361900" cy="2736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endParaRPr/>
          </a:p>
        </p:txBody>
      </p:sp>
      <p:sp>
        <p:nvSpPr>
          <p:cNvPr id="98" name="Google Shape;98;p18"/>
          <p:cNvSpPr txBox="1">
            <a:spLocks noGrp="1"/>
          </p:cNvSpPr>
          <p:nvPr>
            <p:ph type="subTitle" idx="1"/>
          </p:nvPr>
        </p:nvSpPr>
        <p:spPr>
          <a:xfrm>
            <a:off x="415641" y="3778833"/>
            <a:ext cx="113619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pic>
        <p:nvPicPr>
          <p:cNvPr id="99" name="Google Shape;99;p18"/>
          <p:cNvPicPr preferRelativeResize="0"/>
          <p:nvPr/>
        </p:nvPicPr>
        <p:blipFill>
          <a:blip r:embed="rId3">
            <a:alphaModFix/>
          </a:blip>
          <a:stretch>
            <a:fillRect/>
          </a:stretch>
        </p:blipFill>
        <p:spPr>
          <a:xfrm>
            <a:off x="0" y="-25"/>
            <a:ext cx="12193201" cy="6859171"/>
          </a:xfrm>
          <a:prstGeom prst="rect">
            <a:avLst/>
          </a:prstGeom>
          <a:noFill/>
          <a:ln>
            <a:noFill/>
          </a:ln>
        </p:spPr>
      </p:pic>
      <p:sp>
        <p:nvSpPr>
          <p:cNvPr id="100" name="Google Shape;100;p18"/>
          <p:cNvSpPr txBox="1"/>
          <p:nvPr/>
        </p:nvSpPr>
        <p:spPr>
          <a:xfrm>
            <a:off x="468974" y="473000"/>
            <a:ext cx="3226725" cy="62547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900" dirty="0">
                <a:solidFill>
                  <a:schemeClr val="lt1"/>
                </a:solidFill>
                <a:latin typeface="Open Sans"/>
                <a:ea typeface="Open Sans"/>
                <a:cs typeface="Open Sans"/>
                <a:sym typeface="Open Sans"/>
              </a:rPr>
              <a:t>Lounge For Rotarians at Zurich airport </a:t>
            </a:r>
            <a:endParaRPr sz="19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9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LOCATION</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Aspire Lounge in the Airside</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Center and Terminal E (Non-Schengen).</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ENTRY FEE</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30 CHF / person, of which a</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partial amount will be donated</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to «EndPolioNow». </a:t>
            </a: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Children up to 6 years are free of charge. </a:t>
            </a:r>
            <a:r>
              <a:rPr lang="de-CH" sz="1300" dirty="0">
                <a:solidFill>
                  <a:schemeClr val="lt1"/>
                </a:solidFill>
                <a:latin typeface="Open Sans"/>
                <a:ea typeface="Open Sans"/>
                <a:cs typeface="Open Sans"/>
                <a:sym typeface="Open Sans"/>
              </a:rPr>
              <a:t>50% </a:t>
            </a:r>
            <a:r>
              <a:rPr lang="de-CH" sz="1300" dirty="0" err="1">
                <a:solidFill>
                  <a:schemeClr val="lt1"/>
                </a:solidFill>
                <a:latin typeface="Open Sans"/>
                <a:ea typeface="Open Sans"/>
                <a:cs typeface="Open Sans"/>
                <a:sym typeface="Open Sans"/>
              </a:rPr>
              <a:t>up</a:t>
            </a:r>
            <a:r>
              <a:rPr lang="de-CH" sz="1300" dirty="0">
                <a:solidFill>
                  <a:schemeClr val="lt1"/>
                </a:solidFill>
                <a:latin typeface="Open Sans"/>
                <a:ea typeface="Open Sans"/>
                <a:cs typeface="Open Sans"/>
                <a:sym typeface="Open Sans"/>
              </a:rPr>
              <a:t> </a:t>
            </a:r>
            <a:r>
              <a:rPr lang="de-CH" sz="1300" dirty="0" err="1">
                <a:solidFill>
                  <a:schemeClr val="lt1"/>
                </a:solidFill>
                <a:latin typeface="Open Sans"/>
                <a:ea typeface="Open Sans"/>
                <a:cs typeface="Open Sans"/>
                <a:sym typeface="Open Sans"/>
              </a:rPr>
              <a:t>to</a:t>
            </a:r>
            <a:r>
              <a:rPr lang="de-CH" sz="1300" dirty="0">
                <a:solidFill>
                  <a:schemeClr val="lt1"/>
                </a:solidFill>
                <a:latin typeface="Open Sans"/>
                <a:ea typeface="Open Sans"/>
                <a:cs typeface="Open Sans"/>
                <a:sym typeface="Open Sans"/>
              </a:rPr>
              <a:t> 12 </a:t>
            </a:r>
            <a:r>
              <a:rPr lang="de-CH" sz="1300" dirty="0" err="1">
                <a:solidFill>
                  <a:schemeClr val="lt1"/>
                </a:solidFill>
                <a:latin typeface="Open Sans"/>
                <a:ea typeface="Open Sans"/>
                <a:cs typeface="Open Sans"/>
                <a:sym typeface="Open Sans"/>
              </a:rPr>
              <a:t>years</a:t>
            </a:r>
            <a:r>
              <a:rPr lang="de-CH" sz="1300" dirty="0">
                <a:solidFill>
                  <a:schemeClr val="lt1"/>
                </a:solidFill>
                <a:latin typeface="Open Sans"/>
                <a:ea typeface="Open Sans"/>
                <a:cs typeface="Open Sans"/>
                <a:sym typeface="Open Sans"/>
              </a:rPr>
              <a:t>.</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ADMISSION</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Rotary members and their fellow</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travelers (family or business partners).</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ADMISSION CODE</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Rotary Club name.</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Further information:</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de" sz="1300" dirty="0">
                <a:solidFill>
                  <a:schemeClr val="lt1"/>
                </a:solidFill>
                <a:latin typeface="Open Sans"/>
                <a:ea typeface="Open Sans"/>
                <a:cs typeface="Open Sans"/>
                <a:sym typeface="Open Sans"/>
              </a:rPr>
              <a:t>https://lounge.rczci.ch</a:t>
            </a:r>
            <a:endParaRPr sz="13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300" dirty="0">
              <a:solidFill>
                <a:schemeClr val="lt1"/>
              </a:solidFill>
              <a:latin typeface="Open Sans"/>
              <a:ea typeface="Open Sans"/>
              <a:cs typeface="Open Sans"/>
              <a:sym typeface="Open Sans"/>
            </a:endParaRPr>
          </a:p>
        </p:txBody>
      </p:sp>
      <p:sp>
        <p:nvSpPr>
          <p:cNvPr id="101" name="Google Shape;101;p18"/>
          <p:cNvSpPr txBox="1"/>
          <p:nvPr/>
        </p:nvSpPr>
        <p:spPr>
          <a:xfrm>
            <a:off x="3695700" y="1786675"/>
            <a:ext cx="1535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600">
                <a:solidFill>
                  <a:schemeClr val="lt1"/>
                </a:solidFill>
                <a:latin typeface="Open Sans"/>
                <a:ea typeface="Open Sans"/>
                <a:cs typeface="Open Sans"/>
                <a:sym typeface="Open Sans"/>
              </a:rPr>
              <a:t>From</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1 July, 2023</a:t>
            </a:r>
            <a:endParaRPr sz="1600">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ctrTitle"/>
          </p:nvPr>
        </p:nvSpPr>
        <p:spPr>
          <a:xfrm>
            <a:off x="415652" y="992767"/>
            <a:ext cx="11361900" cy="2736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endParaRPr/>
          </a:p>
        </p:txBody>
      </p:sp>
      <p:sp>
        <p:nvSpPr>
          <p:cNvPr id="107" name="Google Shape;107;p19"/>
          <p:cNvSpPr txBox="1">
            <a:spLocks noGrp="1"/>
          </p:cNvSpPr>
          <p:nvPr>
            <p:ph type="subTitle" idx="1"/>
          </p:nvPr>
        </p:nvSpPr>
        <p:spPr>
          <a:xfrm>
            <a:off x="415641" y="3778833"/>
            <a:ext cx="113619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pic>
        <p:nvPicPr>
          <p:cNvPr id="108" name="Google Shape;108;p19"/>
          <p:cNvPicPr preferRelativeResize="0"/>
          <p:nvPr/>
        </p:nvPicPr>
        <p:blipFill>
          <a:blip r:embed="rId3">
            <a:alphaModFix/>
          </a:blip>
          <a:stretch>
            <a:fillRect/>
          </a:stretch>
        </p:blipFill>
        <p:spPr>
          <a:xfrm>
            <a:off x="0" y="1404"/>
            <a:ext cx="12193200" cy="68551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ctrTitle"/>
          </p:nvPr>
        </p:nvSpPr>
        <p:spPr>
          <a:xfrm>
            <a:off x="415652" y="992767"/>
            <a:ext cx="11361900" cy="2736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endParaRPr/>
          </a:p>
        </p:txBody>
      </p:sp>
      <p:sp>
        <p:nvSpPr>
          <p:cNvPr id="114" name="Google Shape;114;p20"/>
          <p:cNvSpPr txBox="1">
            <a:spLocks noGrp="1"/>
          </p:cNvSpPr>
          <p:nvPr>
            <p:ph type="subTitle" idx="1"/>
          </p:nvPr>
        </p:nvSpPr>
        <p:spPr>
          <a:xfrm>
            <a:off x="415641" y="3778833"/>
            <a:ext cx="113619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pic>
        <p:nvPicPr>
          <p:cNvPr id="115" name="Google Shape;115;p20"/>
          <p:cNvPicPr preferRelativeResize="0"/>
          <p:nvPr/>
        </p:nvPicPr>
        <p:blipFill>
          <a:blip r:embed="rId3">
            <a:alphaModFix/>
          </a:blip>
          <a:stretch>
            <a:fillRect/>
          </a:stretch>
        </p:blipFill>
        <p:spPr>
          <a:xfrm>
            <a:off x="0" y="-25"/>
            <a:ext cx="12193201" cy="6859213"/>
          </a:xfrm>
          <a:prstGeom prst="rect">
            <a:avLst/>
          </a:prstGeom>
          <a:noFill/>
          <a:ln>
            <a:noFill/>
          </a:ln>
        </p:spPr>
      </p:pic>
      <p:sp>
        <p:nvSpPr>
          <p:cNvPr id="116" name="Google Shape;116;p20"/>
          <p:cNvSpPr txBox="1"/>
          <p:nvPr/>
        </p:nvSpPr>
        <p:spPr>
          <a:xfrm>
            <a:off x="4741325" y="350125"/>
            <a:ext cx="6879600" cy="659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900">
                <a:solidFill>
                  <a:schemeClr val="lt1"/>
                </a:solidFill>
                <a:latin typeface="Open Sans"/>
                <a:ea typeface="Open Sans"/>
                <a:cs typeface="Open Sans"/>
                <a:sym typeface="Open Sans"/>
              </a:rPr>
              <a:t>5 Reasons why we must</a:t>
            </a:r>
            <a:endParaRPr sz="19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de" sz="1900">
                <a:solidFill>
                  <a:schemeClr val="lt1"/>
                </a:solidFill>
                <a:latin typeface="Open Sans"/>
                <a:ea typeface="Open Sans"/>
                <a:cs typeface="Open Sans"/>
                <a:sym typeface="Open Sans"/>
              </a:rPr>
              <a:t>eradicate polio</a:t>
            </a:r>
            <a:endParaRPr sz="1900">
              <a:solidFill>
                <a:schemeClr val="lt1"/>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9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r>
              <a:rPr lang="de" sz="1300">
                <a:solidFill>
                  <a:srgbClr val="F6A400"/>
                </a:solidFill>
                <a:latin typeface="Open Sans"/>
                <a:ea typeface="Open Sans"/>
                <a:cs typeface="Open Sans"/>
                <a:sym typeface="Open Sans"/>
              </a:rPr>
              <a:t>1</a:t>
            </a:r>
            <a:r>
              <a:rPr lang="de" sz="1300">
                <a:solidFill>
                  <a:schemeClr val="lt1"/>
                </a:solidFill>
                <a:latin typeface="Open Sans"/>
                <a:ea typeface="Open Sans"/>
                <a:cs typeface="Open Sans"/>
                <a:sym typeface="Open Sans"/>
              </a:rPr>
              <a:t> TO IMPROVE LIVES.</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r>
              <a:rPr lang="de" sz="1300">
                <a:solidFill>
                  <a:schemeClr val="lt1"/>
                </a:solidFill>
                <a:latin typeface="Open Sans"/>
                <a:ea typeface="Open Sans"/>
                <a:cs typeface="Open Sans"/>
                <a:sym typeface="Open Sans"/>
              </a:rPr>
              <a:t>Today, 19 million people who would otherwise be paralyzed by polio are walking,</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and 1.5 million people who would otherwise have died are alive.</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de" sz="1300">
                <a:solidFill>
                  <a:srgbClr val="F6A400"/>
                </a:solidFill>
                <a:latin typeface="Open Sans"/>
                <a:ea typeface="Open Sans"/>
                <a:cs typeface="Open Sans"/>
                <a:sym typeface="Open Sans"/>
              </a:rPr>
              <a:t>2 </a:t>
            </a:r>
            <a:r>
              <a:rPr lang="de" sz="1300">
                <a:solidFill>
                  <a:schemeClr val="lt1"/>
                </a:solidFill>
                <a:latin typeface="Open Sans"/>
                <a:ea typeface="Open Sans"/>
                <a:cs typeface="Open Sans"/>
                <a:sym typeface="Open Sans"/>
              </a:rPr>
              <a:t>TO INVEST IN THE FUTURE.</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If all eradication efforts stopped today, within 10 years, polio could paralyze as many as 200,000 children each year. A poliofree world will be a healthier world for children everywhere.</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de" sz="1300">
                <a:solidFill>
                  <a:srgbClr val="F6A400"/>
                </a:solidFill>
                <a:latin typeface="Open Sans"/>
                <a:ea typeface="Open Sans"/>
                <a:cs typeface="Open Sans"/>
                <a:sym typeface="Open Sans"/>
              </a:rPr>
              <a:t>3 </a:t>
            </a:r>
            <a:r>
              <a:rPr lang="de" sz="1300">
                <a:solidFill>
                  <a:schemeClr val="lt1"/>
                </a:solidFill>
                <a:latin typeface="Open Sans"/>
                <a:ea typeface="Open Sans"/>
                <a:cs typeface="Open Sans"/>
                <a:sym typeface="Open Sans"/>
              </a:rPr>
              <a:t>TO IMPROVE CHILD HEALTH.</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Polio surveillance networks and vaccination campaigns also monitor children for other</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health problems, like vitamin deficiency and measles, so we can address them sooner.</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de" sz="1300">
                <a:solidFill>
                  <a:srgbClr val="F6A400"/>
                </a:solidFill>
                <a:latin typeface="Open Sans"/>
                <a:ea typeface="Open Sans"/>
                <a:cs typeface="Open Sans"/>
                <a:sym typeface="Open Sans"/>
              </a:rPr>
              <a:t>4</a:t>
            </a:r>
            <a:r>
              <a:rPr lang="de" sz="1300">
                <a:solidFill>
                  <a:schemeClr val="lt1"/>
                </a:solidFill>
                <a:latin typeface="Open Sans"/>
                <a:ea typeface="Open Sans"/>
                <a:cs typeface="Open Sans"/>
                <a:sym typeface="Open Sans"/>
              </a:rPr>
              <a:t> TO LOWER HEALTH CARE COSTS.</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The global effort to eradicate polio has already saved more than $27 billion in health</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care costs since 1988, and expects to save $14 billion more by 2050.</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de" sz="1300">
                <a:solidFill>
                  <a:srgbClr val="F6A400"/>
                </a:solidFill>
                <a:latin typeface="Open Sans"/>
                <a:ea typeface="Open Sans"/>
                <a:cs typeface="Open Sans"/>
                <a:sym typeface="Open Sans"/>
              </a:rPr>
              <a:t>5</a:t>
            </a:r>
            <a:r>
              <a:rPr lang="de" sz="1300">
                <a:solidFill>
                  <a:schemeClr val="lt1"/>
                </a:solidFill>
                <a:latin typeface="Open Sans"/>
                <a:ea typeface="Open Sans"/>
                <a:cs typeface="Open Sans"/>
                <a:sym typeface="Open Sans"/>
              </a:rPr>
              <a:t> TO MAKE HISTORY.</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r>
              <a:rPr lang="de" sz="1300">
                <a:solidFill>
                  <a:schemeClr val="lt1"/>
                </a:solidFill>
                <a:latin typeface="Open Sans"/>
                <a:ea typeface="Open Sans"/>
                <a:cs typeface="Open Sans"/>
                <a:sym typeface="Open Sans"/>
              </a:rPr>
              <a:t>Polio eradication will be one of history’s greatest public health achievements, with polio following smallpox to become only the second human disease eradicated from the world.</a:t>
            </a: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endParaRPr sz="1300">
              <a:solidFill>
                <a:schemeClr val="lt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r>
              <a:rPr lang="de" sz="1300">
                <a:solidFill>
                  <a:srgbClr val="F6A400"/>
                </a:solidFill>
                <a:latin typeface="Open Sans"/>
                <a:ea typeface="Open Sans"/>
                <a:cs typeface="Open Sans"/>
                <a:sym typeface="Open Sans"/>
              </a:rPr>
              <a:t>Donate now at endpolio.org</a:t>
            </a:r>
            <a:endParaRPr sz="1300">
              <a:solidFill>
                <a:srgbClr val="F6A400"/>
              </a:solidFill>
              <a:latin typeface="Open Sans"/>
              <a:ea typeface="Open Sans"/>
              <a:cs typeface="Open Sans"/>
              <a:sym typeface="Open Sans"/>
            </a:endParaRPr>
          </a:p>
          <a:p>
            <a:pPr marL="457200" lvl="0" indent="0" algn="l" rtl="0">
              <a:lnSpc>
                <a:spcPct val="100000"/>
              </a:lnSpc>
              <a:spcBef>
                <a:spcPts val="0"/>
              </a:spcBef>
              <a:spcAft>
                <a:spcPts val="0"/>
              </a:spcAft>
              <a:buClr>
                <a:schemeClr val="dk1"/>
              </a:buClr>
              <a:buSzPts val="1100"/>
              <a:buFont typeface="Arial"/>
              <a:buNone/>
            </a:pPr>
            <a:endParaRPr sz="1300">
              <a:solidFill>
                <a:schemeClr val="lt1"/>
              </a:solidFill>
              <a:latin typeface="Open Sans"/>
              <a:ea typeface="Open Sans"/>
              <a:cs typeface="Open Sans"/>
              <a:sym typeface="Open Sans"/>
            </a:endParaRPr>
          </a:p>
          <a:p>
            <a:pPr marL="457200" lvl="0" indent="0" algn="l" rtl="0">
              <a:lnSpc>
                <a:spcPct val="100000"/>
              </a:lnSpc>
              <a:spcBef>
                <a:spcPts val="0"/>
              </a:spcBef>
              <a:spcAft>
                <a:spcPts val="0"/>
              </a:spcAft>
              <a:buNone/>
            </a:pPr>
            <a:endParaRPr sz="1300">
              <a:solidFill>
                <a:schemeClr val="lt1"/>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300">
              <a:solidFill>
                <a:schemeClr val="lt1"/>
              </a:solidFill>
              <a:latin typeface="Open Sans"/>
              <a:ea typeface="Open Sans"/>
              <a:cs typeface="Open Sans"/>
              <a:sym typeface="Open Sans"/>
            </a:endParaRPr>
          </a:p>
        </p:txBody>
      </p:sp>
      <p:sp>
        <p:nvSpPr>
          <p:cNvPr id="117" name="Google Shape;117;p20"/>
          <p:cNvSpPr txBox="1"/>
          <p:nvPr/>
        </p:nvSpPr>
        <p:spPr>
          <a:xfrm>
            <a:off x="2367275" y="2126350"/>
            <a:ext cx="20322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600">
                <a:solidFill>
                  <a:schemeClr val="lt1"/>
                </a:solidFill>
                <a:latin typeface="Open Sans"/>
                <a:ea typeface="Open Sans"/>
                <a:cs typeface="Open Sans"/>
                <a:sym typeface="Open Sans"/>
              </a:rPr>
              <a:t>Your donation</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will save lives</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and give children</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a chance at a</a:t>
            </a:r>
            <a:endParaRPr sz="1600">
              <a:solidFill>
                <a:schemeClr val="lt1"/>
              </a:solidFill>
              <a:latin typeface="Open Sans"/>
              <a:ea typeface="Open Sans"/>
              <a:cs typeface="Open Sans"/>
              <a:sym typeface="Open Sans"/>
            </a:endParaRPr>
          </a:p>
          <a:p>
            <a:pPr marL="0" lvl="0" indent="0" algn="ctr" rtl="0">
              <a:spcBef>
                <a:spcPts val="0"/>
              </a:spcBef>
              <a:spcAft>
                <a:spcPts val="0"/>
              </a:spcAft>
              <a:buNone/>
            </a:pPr>
            <a:r>
              <a:rPr lang="de" sz="1600">
                <a:solidFill>
                  <a:schemeClr val="lt1"/>
                </a:solidFill>
                <a:latin typeface="Open Sans"/>
                <a:ea typeface="Open Sans"/>
                <a:cs typeface="Open Sans"/>
                <a:sym typeface="Open Sans"/>
              </a:rPr>
              <a:t>healthy future.</a:t>
            </a:r>
            <a:endParaRPr sz="1600">
              <a:solidFill>
                <a:schemeClr val="lt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Benutzerdefiniert</PresentationFormat>
  <Paragraphs>122</Paragraphs>
  <Slides>8</Slides>
  <Notes>8</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vt:i4>
      </vt:variant>
    </vt:vector>
  </HeadingPairs>
  <TitlesOfParts>
    <vt:vector size="11" baseType="lpstr">
      <vt:lpstr>Open Sans</vt:lpstr>
      <vt:lpstr>Arial</vt:lpstr>
      <vt:lpstr>Simple Light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Tina Boetsch</dc:creator>
  <cp:lastModifiedBy>Tina Boetsch</cp:lastModifiedBy>
  <cp:revision>2</cp:revision>
  <dcterms:modified xsi:type="dcterms:W3CDTF">2023-06-21T15:30:43Z</dcterms:modified>
</cp:coreProperties>
</file>